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6" r:id="rId1"/>
  </p:sldMasterIdLst>
  <p:sldIdLst>
    <p:sldId id="256" r:id="rId2"/>
    <p:sldId id="268" r:id="rId3"/>
    <p:sldId id="257" r:id="rId4"/>
    <p:sldId id="266" r:id="rId5"/>
    <p:sldId id="258" r:id="rId6"/>
    <p:sldId id="259" r:id="rId7"/>
    <p:sldId id="267" r:id="rId8"/>
    <p:sldId id="261" r:id="rId9"/>
    <p:sldId id="269" r:id="rId10"/>
    <p:sldId id="270"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00"/>
    <a:srgbClr val="FFCCCC"/>
    <a:srgbClr val="E010D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109" d="100"/>
          <a:sy n="109" d="100"/>
        </p:scale>
        <p:origin x="-1674" y="-84"/>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jpeg>
</file>

<file path=ppt/media/image4.jpe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smtClean="0"/>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smtClean="0"/>
              <a:t>Click to edit Master subtitle style</a:t>
            </a:r>
            <a:endParaRPr kumimoji="0" lang="en-US"/>
          </a:p>
        </p:txBody>
      </p:sp>
      <p:sp>
        <p:nvSpPr>
          <p:cNvPr id="4" name="Date Placeholder 3"/>
          <p:cNvSpPr>
            <a:spLocks noGrp="1"/>
          </p:cNvSpPr>
          <p:nvPr>
            <p:ph type="dt" sz="half" idx="10"/>
          </p:nvPr>
        </p:nvSpPr>
        <p:spPr/>
        <p:txBody>
          <a:bodyPr/>
          <a:lstStyle/>
          <a:p>
            <a:fld id="{92E7A56F-72C0-4E7E-A36C-EC8921591059}" type="datetimeFigureOut">
              <a:rPr lang="en-US" smtClean="0"/>
              <a:pPr/>
              <a:t>2/26/2022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79A0B1-4E2A-4609-8E27-740910891165}" type="slidenum">
              <a:rPr lang="en-US" smtClean="0"/>
              <a:pPr/>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2E7A56F-72C0-4E7E-A36C-EC8921591059}" type="datetimeFigureOut">
              <a:rPr lang="en-US" smtClean="0"/>
              <a:pPr/>
              <a:t>2/26/2022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79A0B1-4E2A-4609-8E27-74091089116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2E7A56F-72C0-4E7E-A36C-EC8921591059}" type="datetimeFigureOut">
              <a:rPr lang="en-US" smtClean="0"/>
              <a:pPr/>
              <a:t>2/26/2022</a:t>
            </a:fld>
            <a:endParaRPr lang="en-US"/>
          </a:p>
        </p:txBody>
      </p:sp>
      <p:sp>
        <p:nvSpPr>
          <p:cNvPr id="5" name="Footer Placeholder 4"/>
          <p:cNvSpPr>
            <a:spLocks noGrp="1"/>
          </p:cNvSpPr>
          <p:nvPr>
            <p:ph type="ftr" sz="quarter" idx="11"/>
          </p:nvPr>
        </p:nvSpPr>
        <p:spPr>
          <a:xfrm>
            <a:off x="2640597" y="6377459"/>
            <a:ext cx="3836404" cy="365125"/>
          </a:xfrm>
        </p:spPr>
        <p:txBody>
          <a:bodyPr/>
          <a:lstStyle/>
          <a:p>
            <a:endParaRPr lang="en-US"/>
          </a:p>
        </p:txBody>
      </p:sp>
      <p:sp>
        <p:nvSpPr>
          <p:cNvPr id="6" name="Slide Number Placeholder 5"/>
          <p:cNvSpPr>
            <a:spLocks noGrp="1"/>
          </p:cNvSpPr>
          <p:nvPr>
            <p:ph type="sldNum" sz="quarter" idx="12"/>
          </p:nvPr>
        </p:nvSpPr>
        <p:spPr/>
        <p:txBody>
          <a:bodyPr/>
          <a:lstStyle/>
          <a:p>
            <a:fld id="{A179A0B1-4E2A-4609-8E27-740910891165}"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2E7A56F-72C0-4E7E-A36C-EC8921591059}" type="datetimeFigureOut">
              <a:rPr lang="en-US" smtClean="0"/>
              <a:pPr/>
              <a:t>2/26/2022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79A0B1-4E2A-4609-8E27-740910891165}"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92E7A56F-72C0-4E7E-A36C-EC8921591059}" type="datetimeFigureOut">
              <a:rPr lang="en-US" smtClean="0"/>
              <a:pPr/>
              <a:t>2/26/2022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79A0B1-4E2A-4609-8E27-740910891165}"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92E7A56F-72C0-4E7E-A36C-EC8921591059}" type="datetimeFigureOut">
              <a:rPr lang="en-US" smtClean="0"/>
              <a:pPr/>
              <a:t>2/26/2022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79A0B1-4E2A-4609-8E27-740910891165}"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92E7A56F-72C0-4E7E-A36C-EC8921591059}" type="datetimeFigureOut">
              <a:rPr lang="en-US" smtClean="0"/>
              <a:pPr/>
              <a:t>2/26/2022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79A0B1-4E2A-4609-8E27-740910891165}"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92E7A56F-72C0-4E7E-A36C-EC8921591059}" type="datetimeFigureOut">
              <a:rPr lang="en-US" smtClean="0"/>
              <a:pPr/>
              <a:t>2/26/2022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79A0B1-4E2A-4609-8E27-740910891165}"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E7A56F-72C0-4E7E-A36C-EC8921591059}" type="datetimeFigureOut">
              <a:rPr lang="en-US" smtClean="0"/>
              <a:pPr/>
              <a:t>2/26/2022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79A0B1-4E2A-4609-8E27-740910891165}"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smtClean="0"/>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92E7A56F-72C0-4E7E-A36C-EC8921591059}" type="datetimeFigureOut">
              <a:rPr lang="en-US" smtClean="0"/>
              <a:pPr/>
              <a:t>2/26/2022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79A0B1-4E2A-4609-8E27-740910891165}" type="slidenum">
              <a:rPr lang="en-US" smtClean="0"/>
              <a:pPr/>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92E7A56F-72C0-4E7E-A36C-EC8921591059}" type="datetimeFigureOut">
              <a:rPr lang="en-US" smtClean="0"/>
              <a:pPr/>
              <a:t>2/26/2022</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US"/>
          </a:p>
        </p:txBody>
      </p:sp>
      <p:sp>
        <p:nvSpPr>
          <p:cNvPr id="7" name="Slide Number Placeholder 6"/>
          <p:cNvSpPr>
            <a:spLocks noGrp="1"/>
          </p:cNvSpPr>
          <p:nvPr>
            <p:ph type="sldNum" sz="quarter" idx="12"/>
          </p:nvPr>
        </p:nvSpPr>
        <p:spPr>
          <a:xfrm>
            <a:off x="8339328" y="1170432"/>
            <a:ext cx="733864" cy="201168"/>
          </a:xfrm>
        </p:spPr>
        <p:txBody>
          <a:bodyPr/>
          <a:lstStyle/>
          <a:p>
            <a:fld id="{A179A0B1-4E2A-4609-8E27-740910891165}"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92E7A56F-72C0-4E7E-A36C-EC8921591059}" type="datetimeFigureOut">
              <a:rPr lang="en-US" smtClean="0"/>
              <a:pPr/>
              <a:t>2/26/2022</a:t>
            </a:fld>
            <a:endParaRPr lang="en-US"/>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A179A0B1-4E2A-4609-8E27-740910891165}"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71736" y="1285860"/>
            <a:ext cx="3643338" cy="914392"/>
          </a:xfrm>
        </p:spPr>
        <p:txBody>
          <a:bodyPr>
            <a:normAutofit fontScale="90000"/>
          </a:bodyPr>
          <a:lstStyle/>
          <a:p>
            <a:r>
              <a:rPr lang="en-IN" dirty="0" smtClean="0">
                <a:latin typeface="Archivo Black" pitchFamily="34" charset="0"/>
              </a:rPr>
              <a:t>TESLA COIL</a:t>
            </a:r>
            <a:r>
              <a:rPr lang="en-IN" dirty="0" smtClean="0"/>
              <a:t> </a:t>
            </a:r>
            <a:br>
              <a:rPr lang="en-IN" dirty="0" smtClean="0"/>
            </a:br>
            <a:r>
              <a:rPr lang="en-IN" dirty="0" smtClean="0"/>
              <a:t/>
            </a:r>
            <a:br>
              <a:rPr lang="en-IN" dirty="0" smtClean="0"/>
            </a:br>
            <a:endParaRPr lang="en-US" dirty="0"/>
          </a:p>
        </p:txBody>
      </p:sp>
      <p:sp>
        <p:nvSpPr>
          <p:cNvPr id="3" name="Subtitle 2"/>
          <p:cNvSpPr>
            <a:spLocks noGrp="1"/>
          </p:cNvSpPr>
          <p:nvPr>
            <p:ph type="subTitle" idx="1"/>
          </p:nvPr>
        </p:nvSpPr>
        <p:spPr>
          <a:xfrm>
            <a:off x="3000364" y="1785926"/>
            <a:ext cx="2643206" cy="571504"/>
          </a:xfrm>
        </p:spPr>
        <p:txBody>
          <a:bodyPr>
            <a:normAutofit/>
          </a:bodyPr>
          <a:lstStyle/>
          <a:p>
            <a:r>
              <a:rPr lang="en-IN" sz="1800" dirty="0" smtClean="0"/>
              <a:t>&lt;--THE WIRELESS ERA--</a:t>
            </a:r>
            <a:r>
              <a:rPr lang="en-IN" sz="1800" dirty="0" smtClean="0">
                <a:sym typeface="Wingdings" pitchFamily="2" charset="2"/>
              </a:rPr>
              <a:t>&gt;</a:t>
            </a:r>
            <a:endParaRPr lang="en-IN" sz="1800" dirty="0" smtClean="0"/>
          </a:p>
          <a:p>
            <a:endParaRPr lang="en-US" sz="1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8596" y="285728"/>
            <a:ext cx="8501122" cy="1508105"/>
          </a:xfrm>
          <a:prstGeom prst="rect">
            <a:avLst/>
          </a:prstGeom>
        </p:spPr>
        <p:txBody>
          <a:bodyPr wrap="square">
            <a:spAutoFit/>
          </a:bodyPr>
          <a:lstStyle/>
          <a:p>
            <a:r>
              <a:rPr lang="en-US" sz="2000" b="1" dirty="0" smtClean="0">
                <a:solidFill>
                  <a:srgbClr val="FFC000"/>
                </a:solidFill>
              </a:rPr>
              <a:t>CONCLUSION</a:t>
            </a:r>
            <a:r>
              <a:rPr lang="en-US" dirty="0" smtClean="0"/>
              <a:t>:</a:t>
            </a:r>
          </a:p>
          <a:p>
            <a:r>
              <a:rPr lang="en-US" dirty="0" smtClean="0"/>
              <a:t>	Tesla coil exist in every aspect of our lives. Tesla coil can produce high voltage alternating current at both high frequency current can be transmitted wirelessly through the air to another receiver over a long distance without any adverse effects on the human body. </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COLLEGE\PROJECT\TESLA COIL\TESLA COIL.png"/>
          <p:cNvPicPr>
            <a:picLocks noChangeAspect="1" noChangeArrowheads="1"/>
          </p:cNvPicPr>
          <p:nvPr/>
        </p:nvPicPr>
        <p:blipFill>
          <a:blip r:embed="rId2" cstate="print"/>
          <a:srcRect/>
          <a:stretch>
            <a:fillRect/>
          </a:stretch>
        </p:blipFill>
        <p:spPr bwMode="auto">
          <a:xfrm>
            <a:off x="-1071602" y="0"/>
            <a:ext cx="11658845" cy="7000900"/>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MODEL</a:t>
            </a:r>
            <a:endParaRPr lang="en-US" dirty="0"/>
          </a:p>
        </p:txBody>
      </p:sp>
      <p:pic>
        <p:nvPicPr>
          <p:cNvPr id="4" name="Content Placeholder 3" descr="tesla-coil-03-0000.jpg"/>
          <p:cNvPicPr>
            <a:picLocks noGrp="1" noChangeAspect="1"/>
          </p:cNvPicPr>
          <p:nvPr>
            <p:ph idx="1"/>
          </p:nvPr>
        </p:nvPicPr>
        <p:blipFill>
          <a:blip r:embed="rId2"/>
          <a:stretch>
            <a:fillRect/>
          </a:stretch>
        </p:blipFill>
        <p:spPr>
          <a:xfrm>
            <a:off x="457200" y="1863596"/>
            <a:ext cx="8229600" cy="4448432"/>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57166"/>
            <a:ext cx="9144000" cy="5355312"/>
          </a:xfrm>
          <a:prstGeom prst="rect">
            <a:avLst/>
          </a:prstGeom>
        </p:spPr>
        <p:txBody>
          <a:bodyPr wrap="square">
            <a:spAutoFit/>
          </a:bodyPr>
          <a:lstStyle/>
          <a:p>
            <a:r>
              <a:rPr lang="en-US" dirty="0" smtClean="0"/>
              <a:t>	A </a:t>
            </a:r>
            <a:r>
              <a:rPr lang="en-US" b="1" dirty="0" smtClean="0"/>
              <a:t>Tesla coil</a:t>
            </a:r>
            <a:r>
              <a:rPr lang="en-US" dirty="0" smtClean="0"/>
              <a:t> is an electrical </a:t>
            </a:r>
            <a:r>
              <a:rPr lang="en-US" dirty="0" smtClean="0">
                <a:solidFill>
                  <a:srgbClr val="00CC00"/>
                </a:solidFill>
              </a:rPr>
              <a:t>resonant transformer circuit</a:t>
            </a:r>
            <a:r>
              <a:rPr lang="en-US" dirty="0" smtClean="0"/>
              <a:t> designed by inventor</a:t>
            </a:r>
            <a:r>
              <a:rPr lang="en-US" b="1" dirty="0" smtClean="0">
                <a:solidFill>
                  <a:srgbClr val="00B0F0"/>
                </a:solidFill>
              </a:rPr>
              <a:t> Nikola Tesla in 1891. </a:t>
            </a:r>
            <a:r>
              <a:rPr lang="en-US" b="1" baseline="30000" dirty="0" smtClean="0">
                <a:solidFill>
                  <a:srgbClr val="00B0F0"/>
                </a:solidFill>
              </a:rPr>
              <a:t> </a:t>
            </a:r>
            <a:r>
              <a:rPr lang="en-US" dirty="0" smtClean="0"/>
              <a:t>It is used to </a:t>
            </a:r>
            <a:r>
              <a:rPr lang="en-US" b="1" dirty="0" smtClean="0">
                <a:solidFill>
                  <a:srgbClr val="00CC00"/>
                </a:solidFill>
              </a:rPr>
              <a:t>produce high-voltage, low-current, high frequency alternating-current electricity.</a:t>
            </a:r>
            <a:r>
              <a:rPr lang="en-US" dirty="0" smtClean="0"/>
              <a:t>  Tesla experimented with a number of different configurations consisting of two, or sometimes three, coupled </a:t>
            </a:r>
            <a:r>
              <a:rPr lang="en-US" dirty="0" smtClean="0">
                <a:solidFill>
                  <a:srgbClr val="00CC00"/>
                </a:solidFill>
              </a:rPr>
              <a:t>resonant electric circuits</a:t>
            </a:r>
            <a:r>
              <a:rPr lang="en-US" dirty="0" smtClean="0"/>
              <a:t>.</a:t>
            </a:r>
          </a:p>
          <a:p>
            <a:endParaRPr lang="en-US" dirty="0" smtClean="0"/>
          </a:p>
          <a:p>
            <a:r>
              <a:rPr lang="en-US" dirty="0" smtClean="0"/>
              <a:t>	Tesla used these circuits to conduct innovative experiments in electrical </a:t>
            </a:r>
            <a:r>
              <a:rPr lang="en-US" b="1" dirty="0" smtClean="0">
                <a:solidFill>
                  <a:srgbClr val="00CC00"/>
                </a:solidFill>
              </a:rPr>
              <a:t>lighting, phosphorescence, X-ray generation, high frequency alternating current phenomena, electrotherapy, and the transmission of electrical energy without wires.</a:t>
            </a:r>
            <a:r>
              <a:rPr lang="en-US" dirty="0" smtClean="0"/>
              <a:t> Tesla coil circuits were used commercially in </a:t>
            </a:r>
            <a:r>
              <a:rPr lang="en-US" dirty="0" smtClean="0">
                <a:solidFill>
                  <a:srgbClr val="00CC00"/>
                </a:solidFill>
              </a:rPr>
              <a:t>spark gap radio transmitters </a:t>
            </a:r>
            <a:r>
              <a:rPr lang="en-US" dirty="0" smtClean="0"/>
              <a:t>for </a:t>
            </a:r>
            <a:r>
              <a:rPr lang="en-US" dirty="0" smtClean="0">
                <a:solidFill>
                  <a:srgbClr val="00CC00"/>
                </a:solidFill>
              </a:rPr>
              <a:t>wireless telegraphy </a:t>
            </a:r>
            <a:r>
              <a:rPr lang="en-US" dirty="0" smtClean="0"/>
              <a:t>until the 1920s,</a:t>
            </a:r>
            <a:r>
              <a:rPr lang="en-US" baseline="30000" dirty="0" smtClean="0"/>
              <a:t> </a:t>
            </a:r>
            <a:r>
              <a:rPr lang="en-US" dirty="0" smtClean="0"/>
              <a:t> and in medical equipment such as </a:t>
            </a:r>
            <a:r>
              <a:rPr lang="en-US" dirty="0" smtClean="0">
                <a:solidFill>
                  <a:srgbClr val="00CC00"/>
                </a:solidFill>
              </a:rPr>
              <a:t>electrotherapy</a:t>
            </a:r>
            <a:r>
              <a:rPr lang="en-US" dirty="0" smtClean="0"/>
              <a:t> and </a:t>
            </a:r>
            <a:r>
              <a:rPr lang="en-US" dirty="0" smtClean="0">
                <a:solidFill>
                  <a:srgbClr val="00CC00"/>
                </a:solidFill>
              </a:rPr>
              <a:t>violet ray</a:t>
            </a:r>
            <a:r>
              <a:rPr lang="en-US" dirty="0" smtClean="0"/>
              <a:t> devices. Today, their main usage is for entertainment and educational displays, although small coils are still used as leak detectors for high vacuum systems</a:t>
            </a:r>
          </a:p>
          <a:p>
            <a:endParaRPr lang="en-US" dirty="0" smtClean="0"/>
          </a:p>
          <a:p>
            <a:r>
              <a:rPr lang="en-US" dirty="0" smtClean="0"/>
              <a:t>	Originally, Tesla coils used fixed spark gaps or rotary spark gaps to provide intermittent excitation of the resonant circuit;  more recently electronic devices are used to provide the switching action required. With solid-state drivers, a Tesla coil can be used to generate audible tones, to produce musical effects. While the AC produced by the Tesla coil is of high frequency, the </a:t>
            </a:r>
            <a:r>
              <a:rPr lang="en-US" dirty="0" smtClean="0">
                <a:solidFill>
                  <a:srgbClr val="00CC00"/>
                </a:solidFill>
              </a:rPr>
              <a:t>skin effect</a:t>
            </a:r>
            <a:r>
              <a:rPr lang="en-US" dirty="0" smtClean="0"/>
              <a:t> will not protect a human from deep tissue burns if in contact with the high voltage circuit.</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00034" y="1571612"/>
            <a:ext cx="8072494" cy="1200329"/>
          </a:xfrm>
          <a:prstGeom prst="rect">
            <a:avLst/>
          </a:prstGeom>
        </p:spPr>
        <p:txBody>
          <a:bodyPr wrap="square">
            <a:spAutoFit/>
          </a:bodyPr>
          <a:lstStyle/>
          <a:p>
            <a:r>
              <a:rPr lang="en-US" dirty="0" smtClean="0"/>
              <a:t>This </a:t>
            </a:r>
            <a:r>
              <a:rPr lang="en-US" dirty="0"/>
              <a:t>works with the</a:t>
            </a:r>
            <a:r>
              <a:rPr lang="en-US" dirty="0">
                <a:solidFill>
                  <a:srgbClr val="00B0F0"/>
                </a:solidFill>
              </a:rPr>
              <a:t> </a:t>
            </a:r>
            <a:r>
              <a:rPr lang="en-US" b="1" dirty="0">
                <a:solidFill>
                  <a:srgbClr val="00B0F0"/>
                </a:solidFill>
                <a:effectLst>
                  <a:outerShdw blurRad="38100" dist="38100" dir="2700000" algn="tl">
                    <a:srgbClr val="000000">
                      <a:alpha val="43137"/>
                    </a:srgbClr>
                  </a:outerShdw>
                </a:effectLst>
              </a:rPr>
              <a:t>principle of Electromagnetic Induction. </a:t>
            </a:r>
            <a:endParaRPr lang="en-US" b="1" dirty="0" smtClean="0">
              <a:solidFill>
                <a:srgbClr val="00B0F0"/>
              </a:solidFill>
              <a:effectLst>
                <a:outerShdw blurRad="38100" dist="38100" dir="2700000" algn="tl">
                  <a:srgbClr val="000000">
                    <a:alpha val="43137"/>
                  </a:srgbClr>
                </a:outerShdw>
              </a:effectLst>
            </a:endParaRPr>
          </a:p>
          <a:p>
            <a:endParaRPr lang="en-US" dirty="0" smtClean="0"/>
          </a:p>
          <a:p>
            <a:r>
              <a:rPr lang="en-US" dirty="0" smtClean="0"/>
              <a:t>That is, </a:t>
            </a:r>
            <a:r>
              <a:rPr lang="en-US" dirty="0"/>
              <a:t>when a conductor is placed under a varying magnetic field, a small current will be induced inside the conductor.</a:t>
            </a:r>
          </a:p>
        </p:txBody>
      </p:sp>
      <p:sp>
        <p:nvSpPr>
          <p:cNvPr id="5" name="TextBox 4"/>
          <p:cNvSpPr txBox="1"/>
          <p:nvPr/>
        </p:nvSpPr>
        <p:spPr>
          <a:xfrm>
            <a:off x="357158" y="857232"/>
            <a:ext cx="4929222" cy="523220"/>
          </a:xfrm>
          <a:prstGeom prst="rect">
            <a:avLst/>
          </a:prstGeom>
          <a:noFill/>
        </p:spPr>
        <p:txBody>
          <a:bodyPr wrap="square" rtlCol="0">
            <a:spAutoFit/>
          </a:bodyPr>
          <a:lstStyle/>
          <a:p>
            <a:r>
              <a:rPr lang="en-IN" sz="2800" b="1" dirty="0" smtClean="0">
                <a:solidFill>
                  <a:srgbClr val="FFFF00"/>
                </a:solidFill>
              </a:rPr>
              <a:t>WORKING PRINCIPLE :</a:t>
            </a:r>
            <a:endParaRPr lang="en-US" dirty="0"/>
          </a:p>
        </p:txBody>
      </p:sp>
      <p:sp>
        <p:nvSpPr>
          <p:cNvPr id="6" name="Right Arrow 5"/>
          <p:cNvSpPr/>
          <p:nvPr/>
        </p:nvSpPr>
        <p:spPr>
          <a:xfrm>
            <a:off x="71406" y="1571612"/>
            <a:ext cx="357190" cy="357190"/>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p:cNvSpPr/>
          <p:nvPr/>
        </p:nvSpPr>
        <p:spPr>
          <a:xfrm>
            <a:off x="71406" y="2143116"/>
            <a:ext cx="357190" cy="357190"/>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00034" y="2928934"/>
            <a:ext cx="7786742" cy="2862322"/>
          </a:xfrm>
          <a:prstGeom prst="rect">
            <a:avLst/>
          </a:prstGeom>
        </p:spPr>
        <p:txBody>
          <a:bodyPr wrap="square">
            <a:spAutoFit/>
          </a:bodyPr>
          <a:lstStyle/>
          <a:p>
            <a:r>
              <a:rPr lang="en-US" dirty="0"/>
              <a:t>This coil has the ability to produce output voltages up to several million volts based upon the size of the </a:t>
            </a:r>
            <a:r>
              <a:rPr lang="en-US" dirty="0" smtClean="0"/>
              <a:t>coil.</a:t>
            </a:r>
          </a:p>
          <a:p>
            <a:endParaRPr lang="en-US" dirty="0" smtClean="0"/>
          </a:p>
          <a:p>
            <a:r>
              <a:rPr lang="en-US" dirty="0" smtClean="0"/>
              <a:t>The </a:t>
            </a:r>
            <a:r>
              <a:rPr lang="en-US" dirty="0"/>
              <a:t>Tesla coil works on a principle to achieve a condition called </a:t>
            </a:r>
            <a:r>
              <a:rPr lang="en-US" dirty="0" smtClean="0"/>
              <a:t>resonance.</a:t>
            </a:r>
          </a:p>
          <a:p>
            <a:endParaRPr lang="en-US" dirty="0" smtClean="0"/>
          </a:p>
          <a:p>
            <a:r>
              <a:rPr lang="en-US" dirty="0" smtClean="0"/>
              <a:t> </a:t>
            </a:r>
            <a:r>
              <a:rPr lang="en-US" dirty="0"/>
              <a:t>Here, the primary coil emits huge amounts of current into the secondary coil to drive the secondary circuit with maximum </a:t>
            </a:r>
            <a:r>
              <a:rPr lang="en-US" dirty="0" smtClean="0"/>
              <a:t>energy.</a:t>
            </a:r>
          </a:p>
          <a:p>
            <a:endParaRPr lang="en-US" dirty="0" smtClean="0"/>
          </a:p>
          <a:p>
            <a:r>
              <a:rPr lang="en-US" dirty="0" smtClean="0"/>
              <a:t>The </a:t>
            </a:r>
            <a:r>
              <a:rPr lang="en-US" dirty="0"/>
              <a:t>fine-tuned circuit helps to shoot the current from primary to secondary circuit at a tuned resonant frequency.</a:t>
            </a:r>
          </a:p>
        </p:txBody>
      </p:sp>
      <p:sp>
        <p:nvSpPr>
          <p:cNvPr id="10" name="Right Arrow 9"/>
          <p:cNvSpPr/>
          <p:nvPr/>
        </p:nvSpPr>
        <p:spPr>
          <a:xfrm>
            <a:off x="71406" y="5143512"/>
            <a:ext cx="357190" cy="357190"/>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p:cNvSpPr/>
          <p:nvPr/>
        </p:nvSpPr>
        <p:spPr>
          <a:xfrm>
            <a:off x="71406" y="4357694"/>
            <a:ext cx="357190" cy="357190"/>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a:off x="71406" y="3714752"/>
            <a:ext cx="357190" cy="357190"/>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a:off x="71406" y="2928934"/>
            <a:ext cx="357190" cy="357190"/>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pull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solidFill>
                  <a:schemeClr val="accent1"/>
                </a:solidFill>
                <a:effectLst>
                  <a:outerShdw blurRad="38100" dist="38100" dir="2700000" algn="tl">
                    <a:srgbClr val="000000">
                      <a:alpha val="43137"/>
                    </a:srgbClr>
                  </a:outerShdw>
                </a:effectLst>
                <a:latin typeface="Andika New Basic" pitchFamily="2" charset="0"/>
              </a:rPr>
              <a:t>GENERAL</a:t>
            </a:r>
            <a:r>
              <a:rPr lang="en-IN" dirty="0" smtClean="0">
                <a:effectLst>
                  <a:outerShdw blurRad="38100" dist="38100" dir="2700000" algn="tl">
                    <a:srgbClr val="000000">
                      <a:alpha val="43137"/>
                    </a:srgbClr>
                  </a:outerShdw>
                </a:effectLst>
                <a:latin typeface="Andika New Basic" pitchFamily="2" charset="0"/>
              </a:rPr>
              <a:t> </a:t>
            </a:r>
            <a:r>
              <a:rPr lang="en-IN" dirty="0" smtClean="0">
                <a:solidFill>
                  <a:schemeClr val="accent1"/>
                </a:solidFill>
                <a:effectLst>
                  <a:outerShdw blurRad="38100" dist="38100" dir="2700000" algn="tl">
                    <a:srgbClr val="000000">
                      <a:alpha val="43137"/>
                    </a:srgbClr>
                  </a:outerShdw>
                </a:effectLst>
                <a:latin typeface="Andika New Basic" pitchFamily="2" charset="0"/>
              </a:rPr>
              <a:t>CIRCUIT</a:t>
            </a:r>
            <a:endParaRPr lang="en-US" dirty="0">
              <a:solidFill>
                <a:schemeClr val="accent1"/>
              </a:solidFill>
              <a:effectLst>
                <a:outerShdw blurRad="38100" dist="38100" dir="2700000" algn="tl">
                  <a:srgbClr val="000000">
                    <a:alpha val="43137"/>
                  </a:srgbClr>
                </a:outerShdw>
              </a:effectLst>
              <a:latin typeface="Andika New Basic" pitchFamily="2" charset="0"/>
            </a:endParaRPr>
          </a:p>
        </p:txBody>
      </p:sp>
      <p:pic>
        <p:nvPicPr>
          <p:cNvPr id="4" name="Picture 2" descr="Tesla-Coil-Circuit-Diagram"/>
          <p:cNvPicPr>
            <a:picLocks noChangeAspect="1" noChangeArrowheads="1"/>
          </p:cNvPicPr>
          <p:nvPr/>
        </p:nvPicPr>
        <p:blipFill>
          <a:blip r:embed="rId2"/>
          <a:srcRect/>
          <a:stretch>
            <a:fillRect/>
          </a:stretch>
        </p:blipFill>
        <p:spPr bwMode="auto">
          <a:xfrm>
            <a:off x="357158" y="1714488"/>
            <a:ext cx="8387555" cy="4267498"/>
          </a:xfrm>
          <a:prstGeom prst="rect">
            <a:avLst/>
          </a:prstGeom>
          <a:noFill/>
        </p:spPr>
      </p:pic>
      <p:sp>
        <p:nvSpPr>
          <p:cNvPr id="6" name="Rectangle 5"/>
          <p:cNvSpPr/>
          <p:nvPr/>
        </p:nvSpPr>
        <p:spPr>
          <a:xfrm>
            <a:off x="7215206" y="5572140"/>
            <a:ext cx="1285884" cy="2143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6463308"/>
          </a:xfrm>
          <a:prstGeom prst="rect">
            <a:avLst/>
          </a:prstGeom>
        </p:spPr>
        <p:txBody>
          <a:bodyPr wrap="square">
            <a:spAutoFit/>
          </a:bodyPr>
          <a:lstStyle/>
          <a:p>
            <a:pPr fontAlgn="base"/>
            <a:r>
              <a:rPr lang="en-US" sz="3600" b="1" dirty="0" smtClean="0">
                <a:solidFill>
                  <a:srgbClr val="FFC000"/>
                </a:solidFill>
                <a:effectLst>
                  <a:outerShdw blurRad="38100" dist="38100" dir="2700000" algn="tl">
                    <a:srgbClr val="000000">
                      <a:alpha val="43137"/>
                    </a:srgbClr>
                  </a:outerShdw>
                </a:effectLst>
              </a:rPr>
              <a:t>O</a:t>
            </a:r>
            <a:r>
              <a:rPr lang="en-US" sz="2800" b="1" dirty="0" smtClean="0">
                <a:solidFill>
                  <a:srgbClr val="FFC000"/>
                </a:solidFill>
                <a:effectLst>
                  <a:outerShdw blurRad="38100" dist="38100" dir="2700000" algn="tl">
                    <a:srgbClr val="000000">
                      <a:alpha val="43137"/>
                    </a:srgbClr>
                  </a:outerShdw>
                </a:effectLst>
              </a:rPr>
              <a:t>scillation Frequency</a:t>
            </a:r>
          </a:p>
          <a:p>
            <a:pPr fontAlgn="base"/>
            <a:r>
              <a:rPr lang="en-US" dirty="0" smtClean="0"/>
              <a:t>         The combination of a capacitor and primary winding ‘L1’ of the circuit forms a tuned circuit. This tuned circuit ensures that both primary and secondary circuits are finely tuned to resonate at the same frequency. The resonant frequencies of the primary ‘f1’ and secondary circuits ‘f2’ and are given by,</a:t>
            </a:r>
          </a:p>
          <a:p>
            <a:pPr fontAlgn="base"/>
            <a:endParaRPr lang="en-US" dirty="0" smtClean="0"/>
          </a:p>
          <a:p>
            <a:pPr fontAlgn="base"/>
            <a:r>
              <a:rPr lang="en-US" b="1" dirty="0" smtClean="0">
                <a:solidFill>
                  <a:srgbClr val="00CC00"/>
                </a:solidFill>
              </a:rPr>
              <a:t>     		   f1=1/2π√L1C1  and  f2=1/2π√L2C2</a:t>
            </a:r>
          </a:p>
          <a:p>
            <a:pPr fontAlgn="base"/>
            <a:endParaRPr lang="en-US" dirty="0" smtClean="0"/>
          </a:p>
          <a:p>
            <a:pPr fontAlgn="base"/>
            <a:r>
              <a:rPr lang="en-US" dirty="0" smtClean="0"/>
              <a:t>        As the secondary circuit cannot be adjusted, the moveable tap on ‘L1’ is used to tune the primary circuit till both the circuits resonate at the same frequency. Therefore, the frequency of the primary is the same as the secondary.</a:t>
            </a:r>
          </a:p>
          <a:p>
            <a:pPr fontAlgn="base"/>
            <a:endParaRPr lang="en-US" dirty="0" smtClean="0"/>
          </a:p>
          <a:p>
            <a:pPr fontAlgn="base"/>
            <a:r>
              <a:rPr lang="en-US" b="1" dirty="0" smtClean="0">
                <a:solidFill>
                  <a:srgbClr val="00CC00"/>
                </a:solidFill>
              </a:rPr>
              <a:t>        		f = 1/2π√L1C1 =1/2π√L2C2</a:t>
            </a:r>
          </a:p>
          <a:p>
            <a:pPr fontAlgn="base"/>
            <a:endParaRPr lang="en-US" dirty="0" smtClean="0"/>
          </a:p>
          <a:p>
            <a:pPr fontAlgn="base"/>
            <a:r>
              <a:rPr lang="en-US" dirty="0" smtClean="0"/>
              <a:t>        The Condition for primary and secondary to resonate at the same frequency is,</a:t>
            </a:r>
          </a:p>
          <a:p>
            <a:pPr fontAlgn="base"/>
            <a:r>
              <a:rPr lang="en-US" b="1" dirty="0" smtClean="0">
                <a:solidFill>
                  <a:srgbClr val="00CC00"/>
                </a:solidFill>
              </a:rPr>
              <a:t>       		 L1C1= L2C2</a:t>
            </a:r>
          </a:p>
          <a:p>
            <a:pPr fontAlgn="base"/>
            <a:endParaRPr lang="en-US" dirty="0" smtClean="0"/>
          </a:p>
          <a:p>
            <a:pPr fontAlgn="base"/>
            <a:r>
              <a:rPr lang="en-US" dirty="0" smtClean="0"/>
              <a:t>        The output voltage in the resonant transformer does not depend on the number-of-turns ratio as in ordinary transformer. As soon as the cycle begins and as the spar sets up, the primary circuit’s energy is stored in the primary capacitor ‘C1’ and the voltage at which the spark breaks down is ‘V1’.</a:t>
            </a:r>
          </a:p>
          <a:p>
            <a:pPr fontAlgn="base"/>
            <a:r>
              <a:rPr lang="en-US" b="1" dirty="0" smtClean="0">
                <a:solidFill>
                  <a:srgbClr val="00CC00"/>
                </a:solidFill>
              </a:rPr>
              <a:t>        		W1=1/2C1V1</a:t>
            </a:r>
            <a:r>
              <a:rPr lang="en-US" b="1" baseline="30000" dirty="0" smtClean="0">
                <a:solidFill>
                  <a:srgbClr val="00CC00"/>
                </a:solidFill>
              </a:rPr>
              <a:t>2</a:t>
            </a:r>
            <a:endParaRPr lang="en-US" dirty="0">
              <a:solidFill>
                <a:srgbClr val="00CC00"/>
              </a:solidFill>
            </a:endParaRPr>
          </a:p>
        </p:txBody>
      </p:sp>
      <p:sp>
        <p:nvSpPr>
          <p:cNvPr id="3" name="Right Arrow 2"/>
          <p:cNvSpPr/>
          <p:nvPr/>
        </p:nvSpPr>
        <p:spPr>
          <a:xfrm>
            <a:off x="0" y="642918"/>
            <a:ext cx="285720" cy="214314"/>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p:cNvSpPr/>
          <p:nvPr/>
        </p:nvSpPr>
        <p:spPr>
          <a:xfrm>
            <a:off x="0" y="2571744"/>
            <a:ext cx="285720" cy="214314"/>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p:cNvSpPr/>
          <p:nvPr/>
        </p:nvSpPr>
        <p:spPr>
          <a:xfrm>
            <a:off x="0" y="4214818"/>
            <a:ext cx="285720" cy="214314"/>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0" y="5000636"/>
            <a:ext cx="285720" cy="214314"/>
          </a:xfrm>
          <a:prstGeom prst="rightArrow">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14282" y="1214422"/>
            <a:ext cx="8929718" cy="6186309"/>
          </a:xfrm>
          <a:prstGeom prst="rect">
            <a:avLst/>
          </a:prstGeom>
          <a:noFill/>
        </p:spPr>
        <p:txBody>
          <a:bodyPr wrap="square" rtlCol="0">
            <a:spAutoFit/>
          </a:bodyPr>
          <a:lstStyle/>
          <a:p>
            <a:endParaRPr lang="en-US" dirty="0" smtClean="0"/>
          </a:p>
          <a:p>
            <a:r>
              <a:rPr lang="en-US" sz="2000" b="1" dirty="0" smtClean="0">
                <a:solidFill>
                  <a:srgbClr val="FFFF00"/>
                </a:solidFill>
                <a:effectLst>
                  <a:outerShdw blurRad="38100" dist="38100" dir="2700000" algn="tl">
                    <a:srgbClr val="000000">
                      <a:alpha val="43137"/>
                    </a:srgbClr>
                  </a:outerShdw>
                </a:effectLst>
              </a:rPr>
              <a:t>ADVANTAGE OF TESLA COIL :-</a:t>
            </a:r>
          </a:p>
          <a:p>
            <a:r>
              <a:rPr lang="en-US" dirty="0" smtClean="0"/>
              <a:t>	</a:t>
            </a:r>
            <a:r>
              <a:rPr lang="en-US" sz="2000" dirty="0" smtClean="0">
                <a:solidFill>
                  <a:srgbClr val="FF0000"/>
                </a:solidFill>
              </a:rPr>
              <a:t>*</a:t>
            </a:r>
            <a:r>
              <a:rPr lang="en-US" sz="2000" dirty="0" smtClean="0"/>
              <a:t> High performance.</a:t>
            </a:r>
          </a:p>
          <a:p>
            <a:r>
              <a:rPr lang="en-US" sz="2000" dirty="0" smtClean="0"/>
              <a:t>	</a:t>
            </a:r>
            <a:r>
              <a:rPr lang="en-US" sz="2000" dirty="0" smtClean="0">
                <a:solidFill>
                  <a:srgbClr val="FF0000"/>
                </a:solidFill>
              </a:rPr>
              <a:t>*</a:t>
            </a:r>
            <a:r>
              <a:rPr lang="en-US" sz="2000" dirty="0" smtClean="0"/>
              <a:t> Voltages build up at a slower pace so there is less chance of 	   	   damage.</a:t>
            </a:r>
          </a:p>
          <a:p>
            <a:r>
              <a:rPr lang="en-US" sz="2000" dirty="0" smtClean="0"/>
              <a:t>	</a:t>
            </a:r>
            <a:r>
              <a:rPr lang="en-US" sz="2000" dirty="0" smtClean="0">
                <a:solidFill>
                  <a:srgbClr val="FF0000"/>
                </a:solidFill>
              </a:rPr>
              <a:t>*</a:t>
            </a:r>
            <a:r>
              <a:rPr lang="en-US" sz="2000" dirty="0" smtClean="0"/>
              <a:t> Distributes the </a:t>
            </a:r>
            <a:r>
              <a:rPr lang="en-US" sz="2000" dirty="0" smtClean="0">
                <a:solidFill>
                  <a:srgbClr val="00B050"/>
                </a:solidFill>
              </a:rPr>
              <a:t>same voltage across all winding coils</a:t>
            </a:r>
            <a:r>
              <a:rPr lang="en-US" sz="2000" dirty="0" smtClean="0"/>
              <a:t>.</a:t>
            </a:r>
          </a:p>
          <a:p>
            <a:r>
              <a:rPr lang="en-US" sz="2000" dirty="0" smtClean="0"/>
              <a:t>	</a:t>
            </a:r>
            <a:r>
              <a:rPr lang="en-US" sz="2000" dirty="0" smtClean="0">
                <a:solidFill>
                  <a:srgbClr val="FF0000"/>
                </a:solidFill>
              </a:rPr>
              <a:t>*</a:t>
            </a:r>
            <a:r>
              <a:rPr lang="en-US" sz="2000" dirty="0" smtClean="0"/>
              <a:t> Powers The use of 3-phase rectifiers for higher powers can  	  	    provide tremendous load sharing.</a:t>
            </a:r>
          </a:p>
          <a:p>
            <a:r>
              <a:rPr lang="en-US" sz="2000" dirty="0" smtClean="0"/>
              <a:t>	</a:t>
            </a:r>
            <a:r>
              <a:rPr lang="en-US" sz="2000" dirty="0" smtClean="0">
                <a:solidFill>
                  <a:srgbClr val="FF0000"/>
                </a:solidFill>
              </a:rPr>
              <a:t>*</a:t>
            </a:r>
            <a:r>
              <a:rPr lang="en-US" sz="2000" dirty="0" smtClean="0"/>
              <a:t> Non- </a:t>
            </a:r>
            <a:r>
              <a:rPr lang="en-US" sz="2000" dirty="0" err="1" smtClean="0"/>
              <a:t>radiative</a:t>
            </a:r>
            <a:r>
              <a:rPr lang="en-US" sz="2000" dirty="0" smtClean="0"/>
              <a:t> </a:t>
            </a:r>
            <a:r>
              <a:rPr lang="en-US" sz="2000" dirty="0"/>
              <a:t> </a:t>
            </a:r>
            <a:r>
              <a:rPr lang="en-US" sz="2000" dirty="0" smtClean="0"/>
              <a:t>energy transfer is safe for people and animals.</a:t>
            </a:r>
          </a:p>
          <a:p>
            <a:r>
              <a:rPr lang="en-US" sz="2000" dirty="0" smtClean="0"/>
              <a:t>	</a:t>
            </a:r>
            <a:r>
              <a:rPr lang="en-US" sz="2000" dirty="0" smtClean="0">
                <a:solidFill>
                  <a:srgbClr val="FF0000"/>
                </a:solidFill>
              </a:rPr>
              <a:t>*</a:t>
            </a:r>
            <a:r>
              <a:rPr lang="en-US" sz="2000" dirty="0" smtClean="0"/>
              <a:t> Wastage of power is less.</a:t>
            </a:r>
          </a:p>
          <a:p>
            <a:r>
              <a:rPr lang="en-US" sz="2000" dirty="0" smtClean="0"/>
              <a:t>	</a:t>
            </a:r>
            <a:r>
              <a:rPr lang="en-US" sz="2000" dirty="0" smtClean="0">
                <a:solidFill>
                  <a:srgbClr val="FF0000"/>
                </a:solidFill>
              </a:rPr>
              <a:t>*</a:t>
            </a:r>
            <a:r>
              <a:rPr lang="en-US" sz="2000" dirty="0" smtClean="0"/>
              <a:t> Does not interfere with radio waves.</a:t>
            </a:r>
          </a:p>
          <a:p>
            <a:pPr fontAlgn="base"/>
            <a:r>
              <a:rPr lang="en-US" sz="2000" b="1" u="sng" dirty="0" smtClean="0">
                <a:solidFill>
                  <a:srgbClr val="FFFF00"/>
                </a:solidFill>
                <a:effectLst>
                  <a:outerShdw blurRad="38100" dist="38100" dir="2700000" algn="tl">
                    <a:srgbClr val="000000">
                      <a:alpha val="43137"/>
                    </a:srgbClr>
                  </a:outerShdw>
                </a:effectLst>
              </a:rPr>
              <a:t>THE DISADVANTAGE OF TESLA COIL:-</a:t>
            </a:r>
            <a:endParaRPr lang="en-US" sz="2000" b="1" dirty="0" smtClean="0">
              <a:solidFill>
                <a:srgbClr val="FFFF00"/>
              </a:solidFill>
              <a:effectLst>
                <a:outerShdw blurRad="38100" dist="38100" dir="2700000" algn="tl">
                  <a:srgbClr val="000000">
                    <a:alpha val="43137"/>
                  </a:srgbClr>
                </a:outerShdw>
              </a:effectLst>
            </a:endParaRPr>
          </a:p>
          <a:p>
            <a:pPr fontAlgn="base"/>
            <a:r>
              <a:rPr lang="en-US" sz="2000" dirty="0" smtClean="0"/>
              <a:t>	</a:t>
            </a:r>
            <a:r>
              <a:rPr lang="en-US" sz="2000" dirty="0" smtClean="0">
                <a:solidFill>
                  <a:srgbClr val="FF0000"/>
                </a:solidFill>
              </a:rPr>
              <a:t>*</a:t>
            </a:r>
            <a:r>
              <a:rPr lang="en-US" sz="2000" dirty="0" smtClean="0"/>
              <a:t>Tesla coil poses several health hazards due to high voltage radio frequency emission that includes skin burn, damage to the nervous system and heart.</a:t>
            </a:r>
          </a:p>
          <a:p>
            <a:pPr fontAlgn="base"/>
            <a:r>
              <a:rPr lang="en-US" sz="2000" dirty="0" smtClean="0"/>
              <a:t>	</a:t>
            </a:r>
            <a:r>
              <a:rPr lang="en-US" sz="2000" dirty="0" smtClean="0">
                <a:solidFill>
                  <a:srgbClr val="FF0000"/>
                </a:solidFill>
              </a:rPr>
              <a:t>*</a:t>
            </a:r>
            <a:r>
              <a:rPr lang="en-US" sz="2000" dirty="0" smtClean="0"/>
              <a:t> Involves high costs in buying large DC smoothing capacitor.</a:t>
            </a:r>
          </a:p>
          <a:p>
            <a:pPr fontAlgn="base"/>
            <a:r>
              <a:rPr lang="en-US" sz="2000" dirty="0" smtClean="0"/>
              <a:t>	</a:t>
            </a:r>
            <a:r>
              <a:rPr lang="en-US" sz="2000" dirty="0" smtClean="0">
                <a:solidFill>
                  <a:srgbClr val="FF0000"/>
                </a:solidFill>
              </a:rPr>
              <a:t>*</a:t>
            </a:r>
            <a:r>
              <a:rPr lang="en-US" sz="2000" dirty="0" smtClean="0"/>
              <a:t>Construction of circuit consumes much time as it needs to be perfect to resonate</a:t>
            </a:r>
          </a:p>
          <a:p>
            <a:endParaRPr lang="en-US" sz="2000" dirty="0" smtClean="0"/>
          </a:p>
          <a:p>
            <a:endParaRPr lang="en-US" dirty="0" smtClean="0"/>
          </a:p>
        </p:txBody>
      </p:sp>
      <p:sp>
        <p:nvSpPr>
          <p:cNvPr id="3" name="Rectangle 2"/>
          <p:cNvSpPr/>
          <p:nvPr/>
        </p:nvSpPr>
        <p:spPr>
          <a:xfrm>
            <a:off x="714348" y="0"/>
            <a:ext cx="7429552" cy="1323439"/>
          </a:xfrm>
          <a:prstGeom prst="rect">
            <a:avLst/>
          </a:prstGeom>
        </p:spPr>
        <p:txBody>
          <a:bodyPr wrap="square">
            <a:spAutoFit/>
          </a:bodyPr>
          <a:lstStyle/>
          <a:p>
            <a:r>
              <a:rPr lang="en-US" sz="2000" dirty="0" smtClean="0">
                <a:solidFill>
                  <a:schemeClr val="bg1"/>
                </a:solidFill>
              </a:rPr>
              <a:t>	Tesla used these circuits to conduct innovative experiments in   electrical</a:t>
            </a:r>
            <a:r>
              <a:rPr lang="en-US" sz="2000" dirty="0" smtClean="0"/>
              <a:t> </a:t>
            </a:r>
            <a:r>
              <a:rPr lang="en-US" sz="2000" dirty="0" smtClean="0">
                <a:solidFill>
                  <a:srgbClr val="E010D6"/>
                </a:solidFill>
              </a:rPr>
              <a:t>lighting</a:t>
            </a:r>
            <a:r>
              <a:rPr lang="en-US" sz="2000" dirty="0" smtClean="0"/>
              <a:t>, </a:t>
            </a:r>
            <a:r>
              <a:rPr lang="en-US" sz="2000" dirty="0" smtClean="0">
                <a:solidFill>
                  <a:srgbClr val="E010D6"/>
                </a:solidFill>
              </a:rPr>
              <a:t>phosphorescence</a:t>
            </a:r>
            <a:r>
              <a:rPr lang="en-US" sz="2000" dirty="0" smtClean="0"/>
              <a:t>,</a:t>
            </a:r>
            <a:r>
              <a:rPr lang="en-US" sz="2000" dirty="0" smtClean="0">
                <a:solidFill>
                  <a:srgbClr val="E010D6"/>
                </a:solidFill>
              </a:rPr>
              <a:t> X-ray generation high frequency alternating current</a:t>
            </a:r>
            <a:r>
              <a:rPr lang="en-US" sz="2000" dirty="0" smtClean="0">
                <a:solidFill>
                  <a:schemeClr val="bg1"/>
                </a:solidFill>
              </a:rPr>
              <a:t> phenomena,</a:t>
            </a:r>
            <a:r>
              <a:rPr lang="en-US" sz="2000" dirty="0" smtClean="0">
                <a:solidFill>
                  <a:srgbClr val="E010D6"/>
                </a:solidFill>
              </a:rPr>
              <a:t> electrotherapy, and transmission of electrical energy without wires</a:t>
            </a:r>
            <a:r>
              <a:rPr lang="en-US" sz="2000" dirty="0" smtClean="0"/>
              <a:t>. </a:t>
            </a:r>
            <a:endParaRPr lang="en-US" sz="2000" dirty="0"/>
          </a:p>
        </p:txBody>
      </p:sp>
      <p:sp>
        <p:nvSpPr>
          <p:cNvPr id="5" name="5-Point Star 4"/>
          <p:cNvSpPr/>
          <p:nvPr/>
        </p:nvSpPr>
        <p:spPr>
          <a:xfrm>
            <a:off x="1285852" y="142852"/>
            <a:ext cx="142876" cy="142876"/>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Kirubuu\Downloads\pngwing.com.png"/>
          <p:cNvPicPr>
            <a:picLocks noChangeAspect="1" noChangeArrowheads="1"/>
          </p:cNvPicPr>
          <p:nvPr/>
        </p:nvPicPr>
        <p:blipFill>
          <a:blip r:embed="rId2" cstate="print"/>
          <a:srcRect/>
          <a:stretch>
            <a:fillRect/>
          </a:stretch>
        </p:blipFill>
        <p:spPr bwMode="auto">
          <a:xfrm>
            <a:off x="357158" y="214290"/>
            <a:ext cx="1643074" cy="1643074"/>
          </a:xfrm>
          <a:prstGeom prst="rect">
            <a:avLst/>
          </a:prstGeom>
          <a:noFill/>
        </p:spPr>
      </p:pic>
      <p:sp>
        <p:nvSpPr>
          <p:cNvPr id="3" name="Rectangle 2"/>
          <p:cNvSpPr/>
          <p:nvPr/>
        </p:nvSpPr>
        <p:spPr>
          <a:xfrm>
            <a:off x="2357422" y="285728"/>
            <a:ext cx="6572264" cy="1477328"/>
          </a:xfrm>
          <a:prstGeom prst="rect">
            <a:avLst/>
          </a:prstGeom>
        </p:spPr>
        <p:txBody>
          <a:bodyPr wrap="square">
            <a:spAutoFit/>
          </a:bodyPr>
          <a:lstStyle/>
          <a:p>
            <a:r>
              <a:rPr lang="en-US" dirty="0" smtClean="0"/>
              <a:t>The </a:t>
            </a:r>
            <a:r>
              <a:rPr lang="en-US" b="1" dirty="0" smtClean="0">
                <a:solidFill>
                  <a:schemeClr val="tx1">
                    <a:lumMod val="95000"/>
                    <a:lumOff val="5000"/>
                  </a:schemeClr>
                </a:solidFill>
              </a:rPr>
              <a:t>2N2222A</a:t>
            </a:r>
            <a:r>
              <a:rPr lang="en-US" dirty="0" smtClean="0"/>
              <a:t> is a common </a:t>
            </a:r>
            <a:r>
              <a:rPr lang="en-US" dirty="0" smtClean="0">
                <a:solidFill>
                  <a:srgbClr val="FF0000"/>
                </a:solidFill>
              </a:rPr>
              <a:t>NPN</a:t>
            </a:r>
            <a:r>
              <a:rPr lang="en-US" dirty="0" smtClean="0"/>
              <a:t> </a:t>
            </a:r>
            <a:r>
              <a:rPr lang="en-US" dirty="0" smtClean="0">
                <a:solidFill>
                  <a:srgbClr val="00CC00"/>
                </a:solidFill>
              </a:rPr>
              <a:t>bipolar junction transistor </a:t>
            </a:r>
            <a:r>
              <a:rPr lang="en-US" dirty="0" smtClean="0"/>
              <a:t>(BJT) used for general purpose low-power amplifying or switching applications. It is designed for low to medium </a:t>
            </a:r>
            <a:r>
              <a:rPr lang="en-US" dirty="0" smtClean="0">
                <a:solidFill>
                  <a:srgbClr val="00CC00"/>
                </a:solidFill>
              </a:rPr>
              <a:t>current, low power</a:t>
            </a:r>
            <a:r>
              <a:rPr lang="en-US" dirty="0" smtClean="0"/>
              <a:t>, medium voltage, and can operate at moderately high speeds. It was originally made in the </a:t>
            </a:r>
            <a:r>
              <a:rPr lang="en-US" dirty="0" smtClean="0">
                <a:solidFill>
                  <a:srgbClr val="00CC00"/>
                </a:solidFill>
              </a:rPr>
              <a:t>TO-18</a:t>
            </a:r>
            <a:r>
              <a:rPr lang="en-US" dirty="0" smtClean="0"/>
              <a:t> metal can as shown in the picture.</a:t>
            </a:r>
            <a:endParaRPr lang="en-US" dirty="0"/>
          </a:p>
        </p:txBody>
      </p:sp>
      <p:sp>
        <p:nvSpPr>
          <p:cNvPr id="4" name="Rectangle 3"/>
          <p:cNvSpPr/>
          <p:nvPr/>
        </p:nvSpPr>
        <p:spPr>
          <a:xfrm>
            <a:off x="214282" y="2285992"/>
            <a:ext cx="8929718" cy="2400657"/>
          </a:xfrm>
          <a:prstGeom prst="rect">
            <a:avLst/>
          </a:prstGeom>
          <a:solidFill>
            <a:schemeClr val="bg1"/>
          </a:solidFill>
          <a:ln>
            <a:solidFill>
              <a:schemeClr val="bg1"/>
            </a:solidFill>
          </a:ln>
        </p:spPr>
        <p:txBody>
          <a:bodyPr wrap="square">
            <a:spAutoFit/>
          </a:bodyPr>
          <a:lstStyle/>
          <a:p>
            <a:r>
              <a:rPr lang="en-US" sz="2000" b="1" dirty="0" smtClean="0">
                <a:solidFill>
                  <a:schemeClr val="accent1"/>
                </a:solidFill>
              </a:rPr>
              <a:t>SPECIFICATION:</a:t>
            </a:r>
          </a:p>
          <a:p>
            <a:r>
              <a:rPr lang="en-US" dirty="0" smtClean="0"/>
              <a:t>	The </a:t>
            </a:r>
            <a:r>
              <a:rPr lang="en-US" dirty="0" smtClean="0">
                <a:solidFill>
                  <a:srgbClr val="00CC00"/>
                </a:solidFill>
              </a:rPr>
              <a:t>JEDEC</a:t>
            </a:r>
            <a:r>
              <a:rPr lang="en-US" dirty="0" smtClean="0"/>
              <a:t> registration of a device number ensures particular rated values will be met by all parts offered under that number. JEDEC registered parameters include outline dimensions, small-signal current </a:t>
            </a:r>
            <a:r>
              <a:rPr lang="en-US" dirty="0" smtClean="0">
                <a:solidFill>
                  <a:srgbClr val="00CC00"/>
                </a:solidFill>
              </a:rPr>
              <a:t>gain</a:t>
            </a:r>
            <a:r>
              <a:rPr lang="en-US" dirty="0" smtClean="0"/>
              <a:t>, transition frequency, maximum values for voltage withstand, current rating, power dissipation and temperature rating, and others, measured under standard test conditions. Other part numbers will have different parameters. The exact specifications depend on the manufacturer, case type, and variation. Therefore, it is important to refer to the datasheet for the exact part number and manufacturer.</a:t>
            </a:r>
            <a:endParaRPr lang="en-US" dirty="0"/>
          </a:p>
        </p:txBody>
      </p:sp>
      <p:sp>
        <p:nvSpPr>
          <p:cNvPr id="5" name="Rectangle 4"/>
          <p:cNvSpPr/>
          <p:nvPr/>
        </p:nvSpPr>
        <p:spPr>
          <a:xfrm>
            <a:off x="2143108" y="5000636"/>
            <a:ext cx="6715172" cy="1323439"/>
          </a:xfrm>
          <a:prstGeom prst="rect">
            <a:avLst/>
          </a:prstGeom>
        </p:spPr>
        <p:txBody>
          <a:bodyPr wrap="square">
            <a:spAutoFit/>
          </a:bodyPr>
          <a:lstStyle/>
          <a:p>
            <a:r>
              <a:rPr lang="en-US" sz="2000" dirty="0" smtClean="0">
                <a:solidFill>
                  <a:srgbClr val="FFC000"/>
                </a:solidFill>
              </a:rPr>
              <a:t>22K Ohm</a:t>
            </a:r>
            <a:r>
              <a:rPr lang="en-US" sz="2000" dirty="0" smtClean="0"/>
              <a:t> </a:t>
            </a:r>
            <a:r>
              <a:rPr lang="en-US" sz="2000" b="1" dirty="0" smtClean="0">
                <a:solidFill>
                  <a:srgbClr val="00CC00"/>
                </a:solidFill>
              </a:rPr>
              <a:t>1W</a:t>
            </a:r>
            <a:r>
              <a:rPr lang="en-US" sz="2000" dirty="0" smtClean="0"/>
              <a:t> High Quality Carbon Film Resistor (CFR) with ±5% Tolerance and Tin Plated Copper Leads. ... Resistance: 22K Ohm, Power Rating: 1 Watt, Approximate Maximum Current: 6.74mA</a:t>
            </a:r>
            <a:endParaRPr lang="en-US" sz="2000" dirty="0"/>
          </a:p>
        </p:txBody>
      </p:sp>
      <p:pic>
        <p:nvPicPr>
          <p:cNvPr id="6" name="Picture 2" descr="C:\Users\Kirubuu\Downloads\resistor3.jpg"/>
          <p:cNvPicPr>
            <a:picLocks noChangeAspect="1" noChangeArrowheads="1"/>
          </p:cNvPicPr>
          <p:nvPr/>
        </p:nvPicPr>
        <p:blipFill>
          <a:blip r:embed="rId3" cstate="print"/>
          <a:srcRect/>
          <a:stretch>
            <a:fillRect/>
          </a:stretch>
        </p:blipFill>
        <p:spPr bwMode="auto">
          <a:xfrm>
            <a:off x="285720" y="4929198"/>
            <a:ext cx="1609708" cy="1609708"/>
          </a:xfrm>
          <a:prstGeom prst="rect">
            <a:avLst/>
          </a:prstGeom>
          <a:noFill/>
        </p:spPr>
      </p:pic>
      <p:cxnSp>
        <p:nvCxnSpPr>
          <p:cNvPr id="8" name="Straight Connector 7"/>
          <p:cNvCxnSpPr/>
          <p:nvPr/>
        </p:nvCxnSpPr>
        <p:spPr>
          <a:xfrm>
            <a:off x="0" y="4643446"/>
            <a:ext cx="91440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1129</TotalTime>
  <Words>126</Words>
  <Application>Microsoft Office PowerPoint</Application>
  <PresentationFormat>On-screen Show (4:3)</PresentationFormat>
  <Paragraphs>54</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Module</vt:lpstr>
      <vt:lpstr>TESLA COIL   </vt:lpstr>
      <vt:lpstr>Slide 2</vt:lpstr>
      <vt:lpstr>MODEL</vt:lpstr>
      <vt:lpstr>Slide 4</vt:lpstr>
      <vt:lpstr>Slide 5</vt:lpstr>
      <vt:lpstr>GENERAL CIRCUIT</vt:lpstr>
      <vt:lpstr>Slide 7</vt:lpstr>
      <vt:lpstr>Slide 8</vt:lpstr>
      <vt:lpstr>Slide 9</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TESLA COIL</dc:title>
  <dc:creator>Kirubuu</dc:creator>
  <cp:lastModifiedBy>Kirubuu</cp:lastModifiedBy>
  <cp:revision>88</cp:revision>
  <dcterms:created xsi:type="dcterms:W3CDTF">2021-12-01T04:34:08Z</dcterms:created>
  <dcterms:modified xsi:type="dcterms:W3CDTF">2022-02-26T06:39:02Z</dcterms:modified>
</cp:coreProperties>
</file>

<file path=docProps/thumbnail.jpeg>
</file>